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notesMasterIdLst>
    <p:notesMasterId r:id="rId4"/>
  </p:notesMasterIdLst>
  <p:sldIdLst>
    <p:sldId id="282" r:id="rId2"/>
    <p:sldId id="283" r:id="rId3"/>
  </p:sldIdLst>
  <p:sldSz cx="7559675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226" userDrawn="1">
          <p15:clr>
            <a:srgbClr val="A4A3A4"/>
          </p15:clr>
        </p15:guide>
        <p15:guide id="4" pos="4536" userDrawn="1">
          <p15:clr>
            <a:srgbClr val="A4A3A4"/>
          </p15:clr>
        </p15:guide>
        <p15:guide id="5" orient="horz" pos="5216" userDrawn="1">
          <p15:clr>
            <a:srgbClr val="A4A3A4"/>
          </p15:clr>
        </p15:guide>
        <p15:guide id="6" orient="horz" pos="632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EFEFE"/>
    <a:srgbClr val="333F50"/>
    <a:srgbClr val="137BBD"/>
    <a:srgbClr val="FFE5E5"/>
    <a:srgbClr val="CDEAFF"/>
    <a:srgbClr val="FF7C8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D7551-5092-440A-929C-E9DEFFA48681}" v="49" dt="2025-03-18T06:37:25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9" autoAdjust="0"/>
    <p:restoredTop sz="94660"/>
  </p:normalViewPr>
  <p:slideViewPr>
    <p:cSldViewPr snapToGrid="0">
      <p:cViewPr varScale="1">
        <p:scale>
          <a:sx n="34" d="100"/>
          <a:sy n="34" d="100"/>
        </p:scale>
        <p:origin x="1710" y="60"/>
      </p:cViewPr>
      <p:guideLst>
        <p:guide orient="horz" pos="226"/>
        <p:guide pos="2381"/>
        <p:guide pos="226"/>
        <p:guide pos="4536"/>
        <p:guide orient="horz" pos="5216"/>
        <p:guide orient="horz" pos="6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2FD766C7-5B29-42CF-912F-9B31292C64E3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62175" y="1233488"/>
            <a:ext cx="24114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44" tIns="45322" rIns="90644" bIns="4532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A77EE3AF-41CD-4C05-A7A7-7B13B43150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78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E987E-D5CB-819D-2598-55A1B770B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7131E6-0C37-F36B-93DF-3C085D900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27EDF6-7C67-EC5D-8BB9-C37AA45BB8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F47D68-1DBC-5D01-8A40-81B93766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3222">
              <a:defRPr/>
            </a:pPr>
            <a:fld id="{A77EE3AF-41CD-4C05-A7A7-7B13B4315099}" type="slidenum">
              <a:rPr kumimoji="1"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453222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4265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87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233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45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0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4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843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79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60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54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94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811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F5E6E-57C6-4332-957A-D7B1D60E9B2B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D202B-168F-48EA-8194-D8BE42FF4C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1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BA6C8-5113-CBCA-94C6-41E34A187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図 51">
            <a:extLst>
              <a:ext uri="{FF2B5EF4-FFF2-40B4-BE49-F238E27FC236}">
                <a16:creationId xmlns:a16="http://schemas.microsoft.com/office/drawing/2014/main" id="{780D1CAF-C2F8-F1B2-8669-E81D2BD0C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3356" y="-1"/>
            <a:ext cx="7641831" cy="10294371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475159DA-B6E5-D446-FA8A-9A7552C06686}"/>
              </a:ext>
            </a:extLst>
          </p:cNvPr>
          <p:cNvGrpSpPr/>
          <p:nvPr/>
        </p:nvGrpSpPr>
        <p:grpSpPr>
          <a:xfrm>
            <a:off x="-5629" y="300370"/>
            <a:ext cx="6109249" cy="8739152"/>
            <a:chOff x="-5629" y="624837"/>
            <a:chExt cx="6109249" cy="8739152"/>
          </a:xfrm>
        </p:grpSpPr>
        <p:sp>
          <p:nvSpPr>
            <p:cNvPr id="27" name="二等辺三角形 26">
              <a:extLst>
                <a:ext uri="{FF2B5EF4-FFF2-40B4-BE49-F238E27FC236}">
                  <a16:creationId xmlns:a16="http://schemas.microsoft.com/office/drawing/2014/main" id="{9CCB8F5D-4C36-6DA6-0612-2CBDFAC68F28}"/>
                </a:ext>
              </a:extLst>
            </p:cNvPr>
            <p:cNvSpPr/>
            <p:nvPr/>
          </p:nvSpPr>
          <p:spPr>
            <a:xfrm>
              <a:off x="-5629" y="624837"/>
              <a:ext cx="6109249" cy="173807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B4751F21-435D-C2A0-23DA-E48CDF1980A5}"/>
                </a:ext>
              </a:extLst>
            </p:cNvPr>
            <p:cNvSpPr/>
            <p:nvPr/>
          </p:nvSpPr>
          <p:spPr>
            <a:xfrm>
              <a:off x="4263058" y="678252"/>
              <a:ext cx="796976" cy="1738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25C8B775-844B-EAEC-489E-26B3632B76F1}"/>
                </a:ext>
              </a:extLst>
            </p:cNvPr>
            <p:cNvSpPr/>
            <p:nvPr/>
          </p:nvSpPr>
          <p:spPr>
            <a:xfrm>
              <a:off x="358774" y="2257864"/>
              <a:ext cx="5310506" cy="7106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4E7FA7-0B28-9342-EEDB-98DF2C5001E4}"/>
              </a:ext>
            </a:extLst>
          </p:cNvPr>
          <p:cNvSpPr txBox="1"/>
          <p:nvPr/>
        </p:nvSpPr>
        <p:spPr>
          <a:xfrm>
            <a:off x="673763" y="3706943"/>
            <a:ext cx="4637808" cy="775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一定の要件を満たす方に対する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住まいの確保を目的とした給付金です。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DDE2900-FB81-3F25-BFAD-3E2871DB31F0}"/>
              </a:ext>
            </a:extLst>
          </p:cNvPr>
          <p:cNvSpPr txBox="1"/>
          <p:nvPr/>
        </p:nvSpPr>
        <p:spPr>
          <a:xfrm>
            <a:off x="778160" y="5309804"/>
            <a:ext cx="3831940" cy="82913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仕事を辞めたことなどで収入が減少し、家賃の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支払いにお悩みの方に、再就職に向けた活動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を行うことなどを要件として、家賃額を補助します。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F96DC-7A05-CBD9-20FE-EE9E3FB5DC3A}"/>
              </a:ext>
            </a:extLst>
          </p:cNvPr>
          <p:cNvSpPr/>
          <p:nvPr/>
        </p:nvSpPr>
        <p:spPr>
          <a:xfrm>
            <a:off x="-18574" y="9400762"/>
            <a:ext cx="7578249" cy="1038638"/>
          </a:xfrm>
          <a:prstGeom prst="rect">
            <a:avLst/>
          </a:prstGeom>
          <a:solidFill>
            <a:srgbClr val="CD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A4B8055-3FC6-A8B8-8A98-4F17690F04AC}"/>
              </a:ext>
            </a:extLst>
          </p:cNvPr>
          <p:cNvSpPr txBox="1"/>
          <p:nvPr/>
        </p:nvSpPr>
        <p:spPr>
          <a:xfrm>
            <a:off x="2303085" y="9556915"/>
            <a:ext cx="4504115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住居確保給付金</a:t>
            </a: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は生活困窮者自立支援法に基づく給付金です。</a:t>
            </a:r>
          </a:p>
          <a:p>
            <a:pPr marL="0" marR="0" lvl="0" indent="0" algn="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支給要件などの詳細は裏面をご確認ください。</a:t>
            </a:r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4BB599EF-2C33-CE7A-2DAF-18D2039935D1}"/>
              </a:ext>
            </a:extLst>
          </p:cNvPr>
          <p:cNvSpPr/>
          <p:nvPr/>
        </p:nvSpPr>
        <p:spPr>
          <a:xfrm rot="10800000">
            <a:off x="3528320" y="9311451"/>
            <a:ext cx="522980" cy="23894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5CA28D4-207D-CAF0-2B27-5F9D506B3F6B}"/>
              </a:ext>
            </a:extLst>
          </p:cNvPr>
          <p:cNvSpPr/>
          <p:nvPr/>
        </p:nvSpPr>
        <p:spPr>
          <a:xfrm>
            <a:off x="0" y="10256520"/>
            <a:ext cx="7596820" cy="219653"/>
          </a:xfrm>
          <a:prstGeom prst="rect">
            <a:avLst/>
          </a:prstGeom>
          <a:solidFill>
            <a:srgbClr val="137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0BFEA0A7-64CD-10E2-25D0-CCBA41CBF34D}"/>
              </a:ext>
            </a:extLst>
          </p:cNvPr>
          <p:cNvCxnSpPr>
            <a:cxnSpLocks/>
          </p:cNvCxnSpPr>
          <p:nvPr/>
        </p:nvCxnSpPr>
        <p:spPr>
          <a:xfrm>
            <a:off x="673763" y="2042147"/>
            <a:ext cx="4769254" cy="0"/>
          </a:xfrm>
          <a:prstGeom prst="line">
            <a:avLst/>
          </a:prstGeom>
          <a:ln w="38100">
            <a:solidFill>
              <a:srgbClr val="137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二等辺三角形 41">
            <a:extLst>
              <a:ext uri="{FF2B5EF4-FFF2-40B4-BE49-F238E27FC236}">
                <a16:creationId xmlns:a16="http://schemas.microsoft.com/office/drawing/2014/main" id="{00203A67-8A4D-9D9E-6793-92DF27D5BCA6}"/>
              </a:ext>
            </a:extLst>
          </p:cNvPr>
          <p:cNvSpPr/>
          <p:nvPr/>
        </p:nvSpPr>
        <p:spPr>
          <a:xfrm>
            <a:off x="1139242" y="780453"/>
            <a:ext cx="3802734" cy="1098818"/>
          </a:xfrm>
          <a:prstGeom prst="triangle">
            <a:avLst/>
          </a:prstGeom>
          <a:pattFill prst="dkVert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43" name="グラフィックス 42">
            <a:extLst>
              <a:ext uri="{FF2B5EF4-FFF2-40B4-BE49-F238E27FC236}">
                <a16:creationId xmlns:a16="http://schemas.microsoft.com/office/drawing/2014/main" id="{8DF23F15-6496-64D5-9E28-9B4EE50B4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6863" y="338768"/>
            <a:ext cx="1885950" cy="1647825"/>
          </a:xfrm>
          <a:prstGeom prst="rect">
            <a:avLst/>
          </a:prstGeom>
        </p:spPr>
      </p:pic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B3422E7-BF49-1035-6C46-591008FB7593}"/>
              </a:ext>
            </a:extLst>
          </p:cNvPr>
          <p:cNvCxnSpPr>
            <a:cxnSpLocks/>
          </p:cNvCxnSpPr>
          <p:nvPr/>
        </p:nvCxnSpPr>
        <p:spPr>
          <a:xfrm>
            <a:off x="677065" y="3601175"/>
            <a:ext cx="4769254" cy="0"/>
          </a:xfrm>
          <a:prstGeom prst="line">
            <a:avLst/>
          </a:prstGeom>
          <a:ln w="38100">
            <a:solidFill>
              <a:srgbClr val="137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6F9F4031-40BA-B97D-1C3A-B286DD2F5C10}"/>
              </a:ext>
            </a:extLst>
          </p:cNvPr>
          <p:cNvSpPr/>
          <p:nvPr/>
        </p:nvSpPr>
        <p:spPr>
          <a:xfrm>
            <a:off x="358774" y="8720464"/>
            <a:ext cx="6950076" cy="399235"/>
          </a:xfrm>
          <a:prstGeom prst="rect">
            <a:avLst/>
          </a:prstGeom>
          <a:solidFill>
            <a:srgbClr val="CD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7" name="二等辺三角形 56">
            <a:extLst>
              <a:ext uri="{FF2B5EF4-FFF2-40B4-BE49-F238E27FC236}">
                <a16:creationId xmlns:a16="http://schemas.microsoft.com/office/drawing/2014/main" id="{C28F0BD8-1494-1005-389B-9AFBAF0FF06C}"/>
              </a:ext>
            </a:extLst>
          </p:cNvPr>
          <p:cNvSpPr/>
          <p:nvPr/>
        </p:nvSpPr>
        <p:spPr>
          <a:xfrm>
            <a:off x="3952308" y="2525960"/>
            <a:ext cx="1418475" cy="946574"/>
          </a:xfrm>
          <a:prstGeom prst="triangle">
            <a:avLst>
              <a:gd name="adj" fmla="val 100000"/>
            </a:avLst>
          </a:prstGeom>
          <a:solidFill>
            <a:srgbClr val="CD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E809EDA7-0B5E-02C6-4A4B-BAFD30C67F8A}"/>
              </a:ext>
            </a:extLst>
          </p:cNvPr>
          <p:cNvSpPr txBox="1"/>
          <p:nvPr/>
        </p:nvSpPr>
        <p:spPr>
          <a:xfrm>
            <a:off x="673763" y="2140224"/>
            <a:ext cx="476925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5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住居確保給付金</a:t>
            </a:r>
            <a:endParaRPr kumimoji="0" lang="en-US" altLang="ja-JP" sz="5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のご案内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0" name="楕円 59">
            <a:extLst>
              <a:ext uri="{FF2B5EF4-FFF2-40B4-BE49-F238E27FC236}">
                <a16:creationId xmlns:a16="http://schemas.microsoft.com/office/drawing/2014/main" id="{A31FDCF4-BD94-8CC0-5830-8F77221A9E23}"/>
              </a:ext>
            </a:extLst>
          </p:cNvPr>
          <p:cNvSpPr/>
          <p:nvPr/>
        </p:nvSpPr>
        <p:spPr>
          <a:xfrm>
            <a:off x="6853406" y="9612469"/>
            <a:ext cx="425112" cy="425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1" name="二等辺三角形 60">
            <a:extLst>
              <a:ext uri="{FF2B5EF4-FFF2-40B4-BE49-F238E27FC236}">
                <a16:creationId xmlns:a16="http://schemas.microsoft.com/office/drawing/2014/main" id="{F3510BB8-2EFE-0141-F830-1622C8321489}"/>
              </a:ext>
            </a:extLst>
          </p:cNvPr>
          <p:cNvSpPr/>
          <p:nvPr/>
        </p:nvSpPr>
        <p:spPr>
          <a:xfrm rot="5400000">
            <a:off x="6951937" y="9752573"/>
            <a:ext cx="298893" cy="144123"/>
          </a:xfrm>
          <a:prstGeom prst="triangle">
            <a:avLst/>
          </a:prstGeom>
          <a:solidFill>
            <a:srgbClr val="137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23183-75BE-D13F-C2EC-2AB5FB1000E7}"/>
              </a:ext>
            </a:extLst>
          </p:cNvPr>
          <p:cNvSpPr txBox="1"/>
          <p:nvPr/>
        </p:nvSpPr>
        <p:spPr>
          <a:xfrm>
            <a:off x="733558" y="6142781"/>
            <a:ext cx="2903982" cy="438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自営業の方は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経営の改善に向けた</a:t>
            </a:r>
            <a:endParaRPr kumimoji="0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EFEFE"/>
              </a:highlight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 活動のサポートになる場合があります</a:t>
            </a:r>
            <a:r>
              <a:rPr kumimoji="0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259A17-7DA5-D223-8A21-822C524D6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81" y="223728"/>
            <a:ext cx="2418715" cy="35335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4D04C61-0F83-5425-791F-5DE4EC07D34D}"/>
              </a:ext>
            </a:extLst>
          </p:cNvPr>
          <p:cNvSpPr txBox="1"/>
          <p:nvPr/>
        </p:nvSpPr>
        <p:spPr>
          <a:xfrm>
            <a:off x="806415" y="7520728"/>
            <a:ext cx="3803686" cy="10876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収入が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大きく減少し、家賃が安い住宅に転居する必要がある方に、家計改善の支援において、転居によって家計が改善すると認められることなどを要件として、転居費用を補助します。</a:t>
            </a:r>
          </a:p>
        </p:txBody>
      </p:sp>
      <p:sp>
        <p:nvSpPr>
          <p:cNvPr id="14" name="矢印: 五方向 13">
            <a:extLst>
              <a:ext uri="{FF2B5EF4-FFF2-40B4-BE49-F238E27FC236}">
                <a16:creationId xmlns:a16="http://schemas.microsoft.com/office/drawing/2014/main" id="{51D1D05E-8706-90EF-EDC0-1070A2419005}"/>
              </a:ext>
            </a:extLst>
          </p:cNvPr>
          <p:cNvSpPr/>
          <p:nvPr/>
        </p:nvSpPr>
        <p:spPr>
          <a:xfrm>
            <a:off x="740014" y="4561917"/>
            <a:ext cx="3870086" cy="709771"/>
          </a:xfrm>
          <a:prstGeom prst="homePlate">
            <a:avLst/>
          </a:prstGeom>
          <a:solidFill>
            <a:srgbClr val="137BBD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DC917D2-9E38-6BB3-A801-FEB2D5F04CCF}"/>
              </a:ext>
            </a:extLst>
          </p:cNvPr>
          <p:cNvSpPr txBox="1"/>
          <p:nvPr/>
        </p:nvSpPr>
        <p:spPr>
          <a:xfrm>
            <a:off x="752872" y="4586507"/>
            <a:ext cx="290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就職活動を支えるための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CCC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rPr>
              <a:t>家賃の補助</a:t>
            </a:r>
          </a:p>
        </p:txBody>
      </p:sp>
      <p:sp>
        <p:nvSpPr>
          <p:cNvPr id="21" name="矢印: 五方向 20">
            <a:extLst>
              <a:ext uri="{FF2B5EF4-FFF2-40B4-BE49-F238E27FC236}">
                <a16:creationId xmlns:a16="http://schemas.microsoft.com/office/drawing/2014/main" id="{4F4ED48A-F7BB-4056-7364-40FB55D2F2C1}"/>
              </a:ext>
            </a:extLst>
          </p:cNvPr>
          <p:cNvSpPr/>
          <p:nvPr/>
        </p:nvSpPr>
        <p:spPr>
          <a:xfrm>
            <a:off x="741801" y="6784775"/>
            <a:ext cx="3868299" cy="681220"/>
          </a:xfrm>
          <a:prstGeom prst="homePlate">
            <a:avLst/>
          </a:prstGeom>
          <a:solidFill>
            <a:srgbClr val="137BBD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378D2-AE3A-AE90-3D08-D0BF1A305E7E}"/>
              </a:ext>
            </a:extLst>
          </p:cNvPr>
          <p:cNvSpPr txBox="1"/>
          <p:nvPr/>
        </p:nvSpPr>
        <p:spPr>
          <a:xfrm>
            <a:off x="771904" y="6785910"/>
            <a:ext cx="246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家計の立て直しのための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CCC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転居費用の補助</a:t>
            </a:r>
          </a:p>
        </p:txBody>
      </p:sp>
      <p:pic>
        <p:nvPicPr>
          <p:cNvPr id="9" name="図 8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9261C77D-FF0E-0EF7-6144-946DA14BC0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545" y="4675773"/>
            <a:ext cx="3258534" cy="463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02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62CAF-E645-0F68-7138-5D85A57CC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7FEF919-46DC-8547-54B3-D8CAD9E9D8D4}"/>
              </a:ext>
            </a:extLst>
          </p:cNvPr>
          <p:cNvSpPr/>
          <p:nvPr/>
        </p:nvSpPr>
        <p:spPr>
          <a:xfrm>
            <a:off x="5013" y="8134591"/>
            <a:ext cx="7596819" cy="24241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>
              <a:solidFill>
                <a:prstClr val="white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>
              <a:solidFill>
                <a:prstClr val="white"/>
              </a:solidFill>
              <a:latin typeface="Calibri" panose="020F0502020204030204"/>
              <a:ea typeface="游ゴシック" panose="020B0400000000000000" pitchFamily="50" charset="-128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solidFill>
                  <a:prstClr val="white"/>
                </a:solidFill>
                <a:latin typeface="Calibri" panose="020F0502020204030204"/>
                <a:ea typeface="游ゴシック" panose="020B0400000000000000" pitchFamily="50" charset="-128"/>
              </a:rPr>
              <a:t>　　　　　　　　　　　　　　　　　　　　　　　　　　</a:t>
            </a:r>
            <a:r>
              <a:rPr kumimoji="1" lang="en-US" altLang="ja-JP" dirty="0">
                <a:solidFill>
                  <a:schemeClr val="tx1"/>
                </a:solidFill>
                <a:latin typeface="Calibri" panose="020F0502020204030204"/>
                <a:ea typeface="游ゴシック" panose="020B0400000000000000" pitchFamily="50" charset="-128"/>
              </a:rPr>
              <a:t>R8.7.1</a:t>
            </a:r>
            <a:r>
              <a:rPr kumimoji="1" lang="ja-JP" altLang="en-US" dirty="0">
                <a:solidFill>
                  <a:schemeClr val="tx1"/>
                </a:solidFill>
                <a:latin typeface="Calibri" panose="020F0502020204030204"/>
                <a:ea typeface="游ゴシック" panose="020B0400000000000000" pitchFamily="50" charset="-128"/>
              </a:rPr>
              <a:t>改訂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994EBAC-C467-2280-4E33-892B7E88009B}"/>
              </a:ext>
            </a:extLst>
          </p:cNvPr>
          <p:cNvSpPr/>
          <p:nvPr/>
        </p:nvSpPr>
        <p:spPr>
          <a:xfrm>
            <a:off x="-18574" y="0"/>
            <a:ext cx="7559675" cy="8572500"/>
          </a:xfrm>
          <a:prstGeom prst="rect">
            <a:avLst/>
          </a:prstGeom>
          <a:pattFill prst="narVert">
            <a:fgClr>
              <a:srgbClr val="137BBD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16DC6F4C-5A44-710B-368C-E51083577C61}"/>
              </a:ext>
            </a:extLst>
          </p:cNvPr>
          <p:cNvSpPr/>
          <p:nvPr/>
        </p:nvSpPr>
        <p:spPr>
          <a:xfrm>
            <a:off x="300483" y="303284"/>
            <a:ext cx="3394055" cy="8120379"/>
          </a:xfrm>
          <a:prstGeom prst="roundRect">
            <a:avLst>
              <a:gd name="adj" fmla="val 4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8D3420D-A818-19AF-4E93-CB3FDB806A67}"/>
              </a:ext>
            </a:extLst>
          </p:cNvPr>
          <p:cNvSpPr/>
          <p:nvPr/>
        </p:nvSpPr>
        <p:spPr>
          <a:xfrm>
            <a:off x="3834519" y="287480"/>
            <a:ext cx="3432823" cy="8120380"/>
          </a:xfrm>
          <a:prstGeom prst="roundRect">
            <a:avLst>
              <a:gd name="adj" fmla="val 40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44A8A16-7109-6945-D6F5-758AD109C435}"/>
              </a:ext>
            </a:extLst>
          </p:cNvPr>
          <p:cNvSpPr/>
          <p:nvPr/>
        </p:nvSpPr>
        <p:spPr>
          <a:xfrm>
            <a:off x="385350" y="8803117"/>
            <a:ext cx="1712392" cy="31213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B74DACC-849A-D318-DFD3-135CB60C91F4}"/>
              </a:ext>
            </a:extLst>
          </p:cNvPr>
          <p:cNvSpPr txBox="1"/>
          <p:nvPr/>
        </p:nvSpPr>
        <p:spPr>
          <a:xfrm>
            <a:off x="383536" y="8789901"/>
            <a:ext cx="35436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お問い合わせ先</a:t>
            </a:r>
            <a:endParaRPr kumimoji="0" lang="ja-JP" altLang="en-US" sz="1600" b="0" i="0" u="none" strike="dbl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D879BF-808F-F0CA-1DE5-886159AE643E}"/>
              </a:ext>
            </a:extLst>
          </p:cNvPr>
          <p:cNvSpPr txBox="1"/>
          <p:nvPr/>
        </p:nvSpPr>
        <p:spPr>
          <a:xfrm>
            <a:off x="237909" y="9374186"/>
            <a:ext cx="7028643" cy="35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　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国立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市役所　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福祉総務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課　</a:t>
            </a:r>
            <a:r>
              <a:rPr kumimoji="1" lang="ja-JP" alt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ふくふく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窓口　  </a:t>
            </a:r>
            <a:r>
              <a:rPr kumimoji="1" lang="en-US" altLang="ja-JP" sz="13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：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０４２－５７６－２１１１   （内線</a:t>
            </a:r>
            <a:r>
              <a:rPr kumimoji="1" lang="en-US" altLang="ja-JP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275</a:t>
            </a:r>
            <a:r>
              <a:rPr kumimoji="1" lang="ja-JP" altLang="en-US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kumimoji="1" lang="en-US" altLang="ja-JP" sz="13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292)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DA6A423-1573-BFFF-CB12-BFAD784937EA}"/>
              </a:ext>
            </a:extLst>
          </p:cNvPr>
          <p:cNvSpPr/>
          <p:nvPr/>
        </p:nvSpPr>
        <p:spPr>
          <a:xfrm>
            <a:off x="0" y="10256520"/>
            <a:ext cx="7596820" cy="219653"/>
          </a:xfrm>
          <a:prstGeom prst="rect">
            <a:avLst/>
          </a:prstGeom>
          <a:solidFill>
            <a:srgbClr val="137B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9458EE-0803-CE4B-1D63-D81DF4B54716}"/>
              </a:ext>
            </a:extLst>
          </p:cNvPr>
          <p:cNvSpPr/>
          <p:nvPr/>
        </p:nvSpPr>
        <p:spPr>
          <a:xfrm>
            <a:off x="739607" y="1276770"/>
            <a:ext cx="2422259" cy="3210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1D7D770-0AEE-ED35-9976-C093C4782531}"/>
              </a:ext>
            </a:extLst>
          </p:cNvPr>
          <p:cNvSpPr txBox="1"/>
          <p:nvPr/>
        </p:nvSpPr>
        <p:spPr>
          <a:xfrm>
            <a:off x="1180333" y="1229771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対象となる方</a:t>
            </a:r>
          </a:p>
        </p:txBody>
      </p:sp>
      <p:pic>
        <p:nvPicPr>
          <p:cNvPr id="24" name="グラフィックス 23">
            <a:extLst>
              <a:ext uri="{FF2B5EF4-FFF2-40B4-BE49-F238E27FC236}">
                <a16:creationId xmlns:a16="http://schemas.microsoft.com/office/drawing/2014/main" id="{52E67E6A-75EC-2EE1-5820-A3D62240B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645" y="297552"/>
            <a:ext cx="795736" cy="795736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10380D6-DBBF-19C4-B97D-0DD274C7B71D}"/>
              </a:ext>
            </a:extLst>
          </p:cNvPr>
          <p:cNvGrpSpPr/>
          <p:nvPr/>
        </p:nvGrpSpPr>
        <p:grpSpPr>
          <a:xfrm>
            <a:off x="717839" y="3301906"/>
            <a:ext cx="2422259" cy="369332"/>
            <a:chOff x="438617" y="4811756"/>
            <a:chExt cx="2422259" cy="369332"/>
          </a:xfrm>
        </p:grpSpPr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6749DE37-CF20-7F3F-5C2E-27DED1303945}"/>
                </a:ext>
              </a:extLst>
            </p:cNvPr>
            <p:cNvSpPr/>
            <p:nvPr/>
          </p:nvSpPr>
          <p:spPr>
            <a:xfrm>
              <a:off x="438617" y="4836951"/>
              <a:ext cx="2422259" cy="32105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A02FDD85-C24E-AB28-E184-56EAC8C690BF}"/>
                </a:ext>
              </a:extLst>
            </p:cNvPr>
            <p:cNvSpPr txBox="1"/>
            <p:nvPr/>
          </p:nvSpPr>
          <p:spPr>
            <a:xfrm>
              <a:off x="973479" y="4811756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支給の要件</a:t>
              </a: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F1FEC132-22D5-7A93-44B4-D423E83D9732}"/>
              </a:ext>
            </a:extLst>
          </p:cNvPr>
          <p:cNvGrpSpPr/>
          <p:nvPr/>
        </p:nvGrpSpPr>
        <p:grpSpPr>
          <a:xfrm>
            <a:off x="739607" y="6990061"/>
            <a:ext cx="2422259" cy="369332"/>
            <a:chOff x="438617" y="4788896"/>
            <a:chExt cx="2422259" cy="369332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87787B7E-1D29-BC49-5193-5C5E26F8A91E}"/>
                </a:ext>
              </a:extLst>
            </p:cNvPr>
            <p:cNvSpPr/>
            <p:nvPr/>
          </p:nvSpPr>
          <p:spPr>
            <a:xfrm>
              <a:off x="438617" y="4836951"/>
              <a:ext cx="2422259" cy="32105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EFA365C3-203F-2D52-A741-CD3CCA27162A}"/>
                </a:ext>
              </a:extLst>
            </p:cNvPr>
            <p:cNvSpPr txBox="1"/>
            <p:nvPr/>
          </p:nvSpPr>
          <p:spPr>
            <a:xfrm>
              <a:off x="683193" y="4788896"/>
              <a:ext cx="19159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支給額・支給期間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55F6F1F1-4EA3-7F96-9E55-3C2947B8D3A3}"/>
              </a:ext>
            </a:extLst>
          </p:cNvPr>
          <p:cNvGrpSpPr/>
          <p:nvPr/>
        </p:nvGrpSpPr>
        <p:grpSpPr>
          <a:xfrm>
            <a:off x="4388008" y="3764186"/>
            <a:ext cx="2422259" cy="369332"/>
            <a:chOff x="438617" y="4811756"/>
            <a:chExt cx="2422259" cy="369332"/>
          </a:xfrm>
        </p:grpSpPr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1D9E7CCF-C060-A394-018C-E63552BFA468}"/>
                </a:ext>
              </a:extLst>
            </p:cNvPr>
            <p:cNvSpPr/>
            <p:nvPr/>
          </p:nvSpPr>
          <p:spPr>
            <a:xfrm>
              <a:off x="438617" y="4836951"/>
              <a:ext cx="2422259" cy="32105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35CF9620-A085-BD9B-C3E4-62F51DC582CF}"/>
                </a:ext>
              </a:extLst>
            </p:cNvPr>
            <p:cNvSpPr txBox="1"/>
            <p:nvPr/>
          </p:nvSpPr>
          <p:spPr>
            <a:xfrm>
              <a:off x="973479" y="4811756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支給の要件</a:t>
              </a: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92F8958-4F47-CDBE-6803-8A372843ACFE}"/>
              </a:ext>
            </a:extLst>
          </p:cNvPr>
          <p:cNvGrpSpPr/>
          <p:nvPr/>
        </p:nvGrpSpPr>
        <p:grpSpPr>
          <a:xfrm>
            <a:off x="4388008" y="5422625"/>
            <a:ext cx="2448250" cy="646331"/>
            <a:chOff x="438617" y="4808116"/>
            <a:chExt cx="2448250" cy="646331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947D2687-7A9F-D263-F263-3582C63E3FCF}"/>
                </a:ext>
              </a:extLst>
            </p:cNvPr>
            <p:cNvSpPr/>
            <p:nvPr/>
          </p:nvSpPr>
          <p:spPr>
            <a:xfrm>
              <a:off x="438617" y="4836951"/>
              <a:ext cx="2422259" cy="32105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CC3FDCB4-C7D1-BE94-AA28-FF543021B0A5}"/>
                </a:ext>
              </a:extLst>
            </p:cNvPr>
            <p:cNvSpPr txBox="1"/>
            <p:nvPr/>
          </p:nvSpPr>
          <p:spPr>
            <a:xfrm>
              <a:off x="773088" y="4808116"/>
              <a:ext cx="21137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支給額</a:t>
              </a:r>
              <a:r>
                <a:rPr kumimoji="1" lang="ja-JP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  <a:cs typeface="+mn-cs"/>
                </a:rPr>
                <a:t>・支給対象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endParaRPr>
            </a:p>
          </p:txBody>
        </p:sp>
      </p:grp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05E7129-1E17-AF09-80A4-D11D2BF18677}"/>
              </a:ext>
            </a:extLst>
          </p:cNvPr>
          <p:cNvSpPr/>
          <p:nvPr/>
        </p:nvSpPr>
        <p:spPr>
          <a:xfrm>
            <a:off x="4391785" y="1276770"/>
            <a:ext cx="2422259" cy="3210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9684B33-7590-EDE3-DACC-BB2255D94801}"/>
              </a:ext>
            </a:extLst>
          </p:cNvPr>
          <p:cNvSpPr txBox="1"/>
          <p:nvPr/>
        </p:nvSpPr>
        <p:spPr>
          <a:xfrm>
            <a:off x="4832511" y="1229771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対象となる方</a:t>
            </a:r>
          </a:p>
        </p:txBody>
      </p:sp>
      <p:pic>
        <p:nvPicPr>
          <p:cNvPr id="47" name="グラフィックス 46">
            <a:extLst>
              <a:ext uri="{FF2B5EF4-FFF2-40B4-BE49-F238E27FC236}">
                <a16:creationId xmlns:a16="http://schemas.microsoft.com/office/drawing/2014/main" id="{A265A8E1-E69E-D4AF-121B-8FCE41121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3318" y="228840"/>
            <a:ext cx="855594" cy="855594"/>
          </a:xfrm>
          <a:prstGeom prst="rect">
            <a:avLst/>
          </a:prstGeom>
        </p:spPr>
      </p:pic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DF9CC656-00C9-A833-2BB6-C264F3CBB449}"/>
              </a:ext>
            </a:extLst>
          </p:cNvPr>
          <p:cNvSpPr/>
          <p:nvPr/>
        </p:nvSpPr>
        <p:spPr>
          <a:xfrm>
            <a:off x="4230418" y="7197862"/>
            <a:ext cx="2770402" cy="936729"/>
          </a:xfrm>
          <a:prstGeom prst="rect">
            <a:avLst/>
          </a:prstGeom>
          <a:solidFill>
            <a:srgbClr val="CDE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1F81D9-B6B1-4D63-677B-8971020ED2C9}"/>
              </a:ext>
            </a:extLst>
          </p:cNvPr>
          <p:cNvSpPr txBox="1"/>
          <p:nvPr/>
        </p:nvSpPr>
        <p:spPr>
          <a:xfrm>
            <a:off x="375113" y="7402757"/>
            <a:ext cx="3240000" cy="876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家賃額を支給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します（</a:t>
            </a:r>
            <a:r>
              <a:rPr kumimoji="0" lang="ja-JP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上限があります</a:t>
            </a:r>
            <a:r>
              <a:rPr kumimoji="0" lang="ja-JP" altLang="ja-JP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BIZ UDPゴシック" panose="020B0400000000000000" pitchFamily="50" charset="-128"/>
                <a:cs typeface="Times New Roman" panose="02020603050405020304" pitchFamily="18" charset="0"/>
              </a:rPr>
              <a:t>）。　支給期間は原則３か月です（最長９か月）。</a:t>
            </a:r>
            <a:endParaRPr kumimoji="0" lang="en-US" altLang="ja-JP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原則として住宅の貸主等の口座に自治体が直接振込みます。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97E0673-0331-CC5C-6D09-4C7297BC49A5}"/>
              </a:ext>
            </a:extLst>
          </p:cNvPr>
          <p:cNvSpPr txBox="1"/>
          <p:nvPr/>
        </p:nvSpPr>
        <p:spPr>
          <a:xfrm>
            <a:off x="383569" y="3733408"/>
            <a:ext cx="3240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主に以下の要件を満たす必要があります。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A170CE-2E6C-8547-EB03-9575935701B1}"/>
              </a:ext>
            </a:extLst>
          </p:cNvPr>
          <p:cNvSpPr txBox="1"/>
          <p:nvPr/>
        </p:nvSpPr>
        <p:spPr>
          <a:xfrm>
            <a:off x="383568" y="4003197"/>
            <a:ext cx="3240000" cy="28854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○収入と資産が以下①と②に当てはまること。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 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①収入が、基準額</a:t>
            </a:r>
            <a:r>
              <a:rPr kumimoji="1" lang="ja-JP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</a:t>
            </a:r>
            <a:r>
              <a: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１）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＋家賃額</a:t>
            </a:r>
            <a:r>
              <a:rPr kumimoji="1" lang="ja-JP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</a:t>
            </a:r>
            <a:r>
              <a:rPr kumimoji="1" lang="en-US" altLang="ja-JP" sz="7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２）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より少ない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137BB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261938" marR="0" lvl="0" indent="-261938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     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１ </a:t>
            </a:r>
            <a:r>
              <a:rPr kumimoji="1" lang="ja-JP" altLang="en-US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国立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市の場合：単身世帯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9.2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万円、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          2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人世帯</a:t>
            </a:r>
            <a:r>
              <a:rPr kumimoji="1" lang="en-US" altLang="ja-JP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13.9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万円、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3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人世帯・・・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　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２ 限度額あり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600" b="0" i="0" u="none" strike="noStrike" kern="1200" cap="none" spc="0" normalizeH="0" baseline="0" noProof="0" dirty="0">
              <a:ln>
                <a:noFill/>
              </a:ln>
              <a:solidFill>
                <a:srgbClr val="137BB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873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②資産（預貯金・手持ち金）の合計が、基準額の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137BB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873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６倍（その額が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100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万円を超える場合は  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137BB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873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100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万円）以下（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）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rgbClr val="137BBD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363538" marR="0" lvl="0" indent="-1889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国立市の場合：単身世帯</a:t>
            </a:r>
            <a:r>
              <a:rPr kumimoji="1" lang="en-US" altLang="ja-JP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55.2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万円、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363538" marR="0" lvl="0" indent="-1889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   2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人世帯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83.4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万円、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3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人世帯・・・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363538" marR="0" lvl="0" indent="-188913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4625" marR="0" lvl="0" indent="-174625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○ハローワークなどに申し込んで、求職活動を行うこと。 （自営業の方などは、経営の改善に取り組むことで可となる場合もあります）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C924680-E469-F989-E53F-73796F31DF8F}"/>
              </a:ext>
            </a:extLst>
          </p:cNvPr>
          <p:cNvSpPr txBox="1"/>
          <p:nvPr/>
        </p:nvSpPr>
        <p:spPr>
          <a:xfrm>
            <a:off x="383569" y="2116428"/>
            <a:ext cx="3239967" cy="10068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4625" marR="0" lvl="0" indent="-174625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①仕事を辞めてから／事業を廃止して</a:t>
            </a:r>
            <a:br>
              <a:rPr kumimoji="1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</a:b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から２年以内の方</a:t>
            </a:r>
          </a:p>
          <a:p>
            <a:pPr marL="174625" marR="0" lvl="0" indent="-174625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②自分の責任や都合ではない理由で</a:t>
            </a:r>
            <a:br>
              <a:rPr kumimoji="1" lang="en-US" altLang="ja-JP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</a:b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137BBD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休業などになって、収入が減った方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910C225-A5D7-41A2-B710-DD20632F5798}"/>
              </a:ext>
            </a:extLst>
          </p:cNvPr>
          <p:cNvSpPr txBox="1"/>
          <p:nvPr/>
        </p:nvSpPr>
        <p:spPr>
          <a:xfrm>
            <a:off x="383536" y="1660905"/>
            <a:ext cx="3240000" cy="4700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お住まいを失った方、または家賃を支払えなくなりそうな方で、①または②に当てはまる方です。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5BC277-6376-9C9D-BE08-17A98CF71FB4}"/>
              </a:ext>
            </a:extLst>
          </p:cNvPr>
          <p:cNvSpPr txBox="1"/>
          <p:nvPr/>
        </p:nvSpPr>
        <p:spPr>
          <a:xfrm>
            <a:off x="3927154" y="4451128"/>
            <a:ext cx="3240000" cy="876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4625" marR="0" lvl="0" indent="-174625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〇収入と資産の要件は左記の家賃の補助と</a:t>
            </a:r>
            <a:b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</a:b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同様。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174625" marR="0" lvl="0" indent="-174625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〇家計改善の支援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EFEFE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において転居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によって家計が改善することが認められること。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A425F8B-9A08-CD17-F440-1D43265C846B}"/>
              </a:ext>
            </a:extLst>
          </p:cNvPr>
          <p:cNvSpPr txBox="1"/>
          <p:nvPr/>
        </p:nvSpPr>
        <p:spPr>
          <a:xfrm>
            <a:off x="3924858" y="1660905"/>
            <a:ext cx="3240000" cy="876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収入が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大きく減少し、お住まいを失った方、または家賃を支払えなくなりそうな方で、家計の改善のために、家賃が安い住宅に転居する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必要がある方です。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41E7D9B-66C0-A6EC-2988-15552D7CEAF3}"/>
              </a:ext>
            </a:extLst>
          </p:cNvPr>
          <p:cNvSpPr txBox="1"/>
          <p:nvPr/>
        </p:nvSpPr>
        <p:spPr>
          <a:xfrm>
            <a:off x="3979136" y="5860086"/>
            <a:ext cx="3188017" cy="673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転居に要する費用を支給します。ただし上限や補助対象外（敷金・前家賃等）となる経費もあります。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7B9D9FF-ED7E-7E5C-D617-E0A127E9FA9C}"/>
              </a:ext>
            </a:extLst>
          </p:cNvPr>
          <p:cNvSpPr txBox="1"/>
          <p:nvPr/>
        </p:nvSpPr>
        <p:spPr>
          <a:xfrm>
            <a:off x="3961136" y="2509535"/>
            <a:ext cx="3240000" cy="118333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対象者の例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 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○配偶者が亡くなり世帯の収入が減少した方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 ○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病気で離職し働いて収入が増やせない方</a:t>
            </a:r>
          </a:p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転居先の家賃が今より多少高くなっても、家計全体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が改善すれば対象になる可能性があります（転居先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87313" marR="0" lvl="0" indent="-87313" algn="just" defTabSz="457200" rtl="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  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の方が通院先に近くて交通費が安くなるなど）。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7038F22-FF71-9A7E-5B05-549DFFA90BE0}"/>
              </a:ext>
            </a:extLst>
          </p:cNvPr>
          <p:cNvSpPr txBox="1"/>
          <p:nvPr/>
        </p:nvSpPr>
        <p:spPr>
          <a:xfrm>
            <a:off x="281910" y="500179"/>
            <a:ext cx="3412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家賃の補助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C312128-205A-6906-B249-6D233A953758}"/>
              </a:ext>
            </a:extLst>
          </p:cNvPr>
          <p:cNvSpPr txBox="1"/>
          <p:nvPr/>
        </p:nvSpPr>
        <p:spPr>
          <a:xfrm>
            <a:off x="3886502" y="507745"/>
            <a:ext cx="3432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転居費用の補助</a:t>
            </a:r>
          </a:p>
        </p:txBody>
      </p:sp>
      <p:pic>
        <p:nvPicPr>
          <p:cNvPr id="20" name="グラフィックス 19">
            <a:extLst>
              <a:ext uri="{FF2B5EF4-FFF2-40B4-BE49-F238E27FC236}">
                <a16:creationId xmlns:a16="http://schemas.microsoft.com/office/drawing/2014/main" id="{7C50BE19-5E74-7CAB-E225-931654C010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01607">
            <a:off x="4077982" y="6687820"/>
            <a:ext cx="1590657" cy="1063691"/>
          </a:xfrm>
          <a:prstGeom prst="rect">
            <a:avLst/>
          </a:prstGeom>
        </p:spPr>
      </p:pic>
      <p:pic>
        <p:nvPicPr>
          <p:cNvPr id="45" name="グラフィックス 44">
            <a:extLst>
              <a:ext uri="{FF2B5EF4-FFF2-40B4-BE49-F238E27FC236}">
                <a16:creationId xmlns:a16="http://schemas.microsoft.com/office/drawing/2014/main" id="{8661C32A-C79C-CF57-F90D-E6F9BA693C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06104">
            <a:off x="5864984" y="7677266"/>
            <a:ext cx="957486" cy="691861"/>
          </a:xfrm>
          <a:prstGeom prst="rect">
            <a:avLst/>
          </a:prstGeom>
        </p:spPr>
      </p:pic>
      <p:pic>
        <p:nvPicPr>
          <p:cNvPr id="52" name="グラフィックス 51">
            <a:extLst>
              <a:ext uri="{FF2B5EF4-FFF2-40B4-BE49-F238E27FC236}">
                <a16:creationId xmlns:a16="http://schemas.microsoft.com/office/drawing/2014/main" id="{812D3569-C3A0-6E5E-CD1B-15250EF3D5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29012" y="6479804"/>
            <a:ext cx="901759" cy="80156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9A575D4-0F02-A029-2E33-011E64882458}"/>
              </a:ext>
            </a:extLst>
          </p:cNvPr>
          <p:cNvSpPr txBox="1"/>
          <p:nvPr/>
        </p:nvSpPr>
        <p:spPr>
          <a:xfrm>
            <a:off x="3927154" y="4195688"/>
            <a:ext cx="3240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主に以下の要件を満たす必要があります。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699843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680</Words>
  <Application>Microsoft Office PowerPoint</Application>
  <PresentationFormat>ユーザー設定</PresentationFormat>
  <Paragraphs>62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BIZ UDゴシック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2026-07-22T10:50:43Z</dcterms:created>
  <dcterms:modified xsi:type="dcterms:W3CDTF">2026-07-22T10:50:54Z</dcterms:modified>
</cp:coreProperties>
</file>